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Lexen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3DE87F-F2D1-43C8-B239-DC121261CAAA}">
  <a:tblStyle styleId="{943DE87F-F2D1-43C8-B239-DC121261CA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exen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81ca35e3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81ca35e3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81ca35e3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81ca35e3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81ca35e3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81ca35e3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81ca35e3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81ca35e3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81ca35e34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81ca35e34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81ca35e34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81ca35e34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81ca35e3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81ca35e3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8186e76a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8186e76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8186e76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8186e76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81ca35e3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81ca35e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81ca35e3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81ca35e3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81ca35e3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481ca35e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81ca35e3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81ca35e3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81ca35e3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81ca35e3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81ca35e3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81ca35e3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81ca35e3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81ca35e3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81ca35e3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81ca35e3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81ca35e3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81ca35e3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81ca35e3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81ca35e3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andrii0yerko/ER-IPT-HACK_202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lcg.web.cern.ch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hyperlink" Target="https://github.com/mg5amcnlo" TargetMode="External"/><Relationship Id="rId7" Type="http://schemas.openxmlformats.org/officeDocument/2006/relationships/hyperlink" Target="http://github.com/madgraph5" TargetMode="External"/><Relationship Id="rId8" Type="http://schemas.openxmlformats.org/officeDocument/2006/relationships/hyperlink" Target="https://gitlab.cern.ch/hep-benchmarks/hep-benchmark-suit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gitlab.cern.ch/hep-benchmarks/hep-score" TargetMode="External"/><Relationship Id="rId5" Type="http://schemas.openxmlformats.org/officeDocument/2006/relationships/hyperlink" Target="https://indico.cern.ch/event/1225408/contributions/5243841/attachments/2612605/4514321/Openlab_16_03_23_giordano.pdf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9.png"/><Relationship Id="rId13" Type="http://schemas.openxmlformats.org/officeDocument/2006/relationships/image" Target="../media/image30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ER IPT HACK_2023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Track 2: Calculations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YAV-SSV Team Approach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9" name="Google Shape;229;p22"/>
          <p:cNvGraphicFramePr/>
          <p:nvPr/>
        </p:nvGraphicFramePr>
        <p:xfrm>
          <a:off x="2786325" y="8986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{943DE87F-F2D1-43C8-B239-DC121261CAAA}</a:tableStyleId>
              </a:tblPr>
              <a:tblGrid>
                <a:gridCol w="2256500"/>
                <a:gridCol w="1172775"/>
                <a:gridCol w="1157925"/>
                <a:gridCol w="1157925"/>
              </a:tblGrid>
              <a:tr h="27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 GHz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 GHz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 GHz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consumption 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median, 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Joules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5927.65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5468.11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6267.85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consumption max, Joules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6023.65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5492.29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6960.44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consumption min, Joules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5907.67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5427.24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6210.68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Benchmark s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 median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85.697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102.808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138.308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Benchmark score max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85.7325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103.163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142.1775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Benchmark score min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85.2355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102.6305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136.533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xecution 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median, 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688.5928424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569.9492953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417.5034929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max, 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690.952235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570.8386744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420.9916446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xecution 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min, s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685.7868938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568.2845271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394.5543055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 per joule median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0.014463152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0.018856345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0.021958646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 per joule max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0.014506057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0.018910256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0.022269381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r>
                        <a:rPr b="1"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 per joule min</a:t>
                      </a:r>
                      <a:endParaRPr b="1"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0.014150142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0.018740637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0.02042651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0" name="Google Shape;230;p22"/>
          <p:cNvSpPr txBox="1"/>
          <p:nvPr/>
        </p:nvSpPr>
        <p:spPr>
          <a:xfrm>
            <a:off x="819150" y="1429950"/>
            <a:ext cx="18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5 runs for each frequency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 txBox="1"/>
          <p:nvPr>
            <p:ph type="title"/>
          </p:nvPr>
        </p:nvSpPr>
        <p:spPr>
          <a:xfrm>
            <a:off x="819150" y="791225"/>
            <a:ext cx="75057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367074"/>
            <a:ext cx="7505700" cy="4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>
            <p:ph idx="4294967295" type="title"/>
          </p:nvPr>
        </p:nvSpPr>
        <p:spPr>
          <a:xfrm>
            <a:off x="259750" y="36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 rotWithShape="1">
          <a:blip r:embed="rId3">
            <a:alphaModFix/>
          </a:blip>
          <a:srcRect b="0" l="3522" r="3531" t="0"/>
          <a:stretch/>
        </p:blipFill>
        <p:spPr>
          <a:xfrm>
            <a:off x="819150" y="367074"/>
            <a:ext cx="7505700" cy="4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>
            <p:ph idx="4294967295" type="title"/>
          </p:nvPr>
        </p:nvSpPr>
        <p:spPr>
          <a:xfrm>
            <a:off x="259750" y="36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3522" r="3531" t="0"/>
          <a:stretch/>
        </p:blipFill>
        <p:spPr>
          <a:xfrm>
            <a:off x="819150" y="367074"/>
            <a:ext cx="7505700" cy="4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>
            <p:ph idx="4294967295" type="title"/>
          </p:nvPr>
        </p:nvSpPr>
        <p:spPr>
          <a:xfrm>
            <a:off x="259750" y="36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 rotWithShape="1">
          <a:blip r:embed="rId3">
            <a:alphaModFix/>
          </a:blip>
          <a:srcRect b="0" l="3522" r="3531" t="0"/>
          <a:stretch/>
        </p:blipFill>
        <p:spPr>
          <a:xfrm>
            <a:off x="819150" y="367074"/>
            <a:ext cx="7505700" cy="4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>
            <p:ph idx="4294967295" type="title"/>
          </p:nvPr>
        </p:nvSpPr>
        <p:spPr>
          <a:xfrm>
            <a:off x="259750" y="36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b="0" l="3522" r="3531" t="0"/>
          <a:stretch/>
        </p:blipFill>
        <p:spPr>
          <a:xfrm>
            <a:off x="819150" y="367074"/>
            <a:ext cx="7505700" cy="43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idx="4294967295" type="title"/>
          </p:nvPr>
        </p:nvSpPr>
        <p:spPr>
          <a:xfrm>
            <a:off x="259750" y="36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Results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819150" y="20062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Limiting the CPU frequency reduces power consumption, until a certain point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Performance and execution time changes monotonically depending on the frequency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Score to Energy consumption ratio also decreases with limiting the frequency, which means there is more performance loss than </a:t>
            </a:r>
            <a:r>
              <a:rPr lang="en" sz="1500"/>
              <a:t>energy efficiency</a:t>
            </a:r>
            <a:r>
              <a:rPr lang="en" sz="1500"/>
              <a:t> </a:t>
            </a:r>
            <a:r>
              <a:rPr lang="en" sz="1500"/>
              <a:t>gain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200"/>
              </a:spcAft>
              <a:buSzPts val="1500"/>
              <a:buChar char="●"/>
            </a:pPr>
            <a:r>
              <a:rPr lang="en" sz="1500"/>
              <a:t>There is no silver bullet: decision making should be careful and and focused on current problems to choose the best trade-off</a:t>
            </a:r>
            <a:endParaRPr sz="1500"/>
          </a:p>
        </p:txBody>
      </p:sp>
      <p:sp>
        <p:nvSpPr>
          <p:cNvPr id="267" name="Google Shape;26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Summary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Experiment 2</a:t>
            </a:r>
            <a:endParaRPr/>
          </a:p>
        </p:txBody>
      </p:sp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819150" y="14870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Goal</a:t>
            </a:r>
            <a:r>
              <a:rPr lang="en" sz="1200"/>
              <a:t>: validate measurement of  power consumption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Same software setup as in main experiment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laptop is disconnected from charging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</a:t>
            </a:r>
            <a:r>
              <a:rPr lang="en" sz="1200"/>
              <a:t>harge level of battery recorded before and after benchmark run (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upower</a:t>
            </a:r>
            <a:r>
              <a:rPr lang="en" sz="1200"/>
              <a:t>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Important notice</a:t>
            </a:r>
            <a:r>
              <a:rPr lang="en" sz="1200"/>
              <a:t>: the laptop battery is not monitored as actively as the CPU (the info is updated only once every 30 seconds, with a certain step of accuracy), so the measurement is approximate.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Results - the ratio of perf’s power consumption measurement to battery discharging (statistics of 3 runs):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graphicFrame>
        <p:nvGraphicFramePr>
          <p:cNvPr id="274" name="Google Shape;274;p29"/>
          <p:cNvGraphicFramePr/>
          <p:nvPr/>
        </p:nvGraphicFramePr>
        <p:xfrm>
          <a:off x="949975" y="32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{943DE87F-F2D1-43C8-B239-DC121261CAAA}</a:tableStyleId>
              </a:tblPr>
              <a:tblGrid>
                <a:gridCol w="806275"/>
                <a:gridCol w="967525"/>
                <a:gridCol w="967525"/>
                <a:gridCol w="880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ratio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 GHz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0.606138015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0.668914919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0.57420385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 GHz</a:t>
                      </a:r>
                      <a:endParaRPr b="1"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0.689998177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0.72618657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0.67078084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71250" y="505776"/>
            <a:ext cx="40821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Future Steps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350" y="1441787"/>
            <a:ext cx="4483674" cy="22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4153350" y="3901250"/>
            <a:ext cx="1517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PowerTOP</a:t>
            </a:r>
            <a:endParaRPr b="1" sz="1700"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424" y="3861175"/>
            <a:ext cx="742350" cy="7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612300" y="1559088"/>
            <a:ext cx="3000000" cy="30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ore detailed tests at different frequencies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More comprehensive benchmarking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Detailed metrics for power consumption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Experiments on other platforms (e.g. Cloud VM)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github.com/andrii0yerko/ER-IPT-HACK_2023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070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50" y="152400"/>
            <a:ext cx="7260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Thank for your attention!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Task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focus is on resource-intensive tasks performed by CERN for processing Large Hadron Collider experiment results.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Investigate measurement the performance of these computational tasks.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Investigate measurement of  energy efficiency of these computational tasks</a:t>
            </a:r>
            <a:endParaRPr sz="14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775" y="1467750"/>
            <a:ext cx="2877775" cy="8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25" y="2339475"/>
            <a:ext cx="1261700" cy="12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8725" y="2950050"/>
            <a:ext cx="2559652" cy="14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Overview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 - 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Energy Consumption 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Measurement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21400" r="24815" t="0"/>
          <a:stretch/>
        </p:blipFill>
        <p:spPr>
          <a:xfrm>
            <a:off x="974100" y="2277213"/>
            <a:ext cx="1654800" cy="1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28051" r="10295" t="0"/>
          <a:stretch/>
        </p:blipFill>
        <p:spPr>
          <a:xfrm>
            <a:off x="3561400" y="2129750"/>
            <a:ext cx="2021317" cy="182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6"/>
          <p:cNvCxnSpPr/>
          <p:nvPr/>
        </p:nvCxnSpPr>
        <p:spPr>
          <a:xfrm flipH="1" rot="10800000">
            <a:off x="2799950" y="3038000"/>
            <a:ext cx="5904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16"/>
          <p:cNvSpPr txBox="1"/>
          <p:nvPr/>
        </p:nvSpPr>
        <p:spPr>
          <a:xfrm>
            <a:off x="973975" y="4046100"/>
            <a:ext cx="16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CPU consumes energy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561400" y="4046100"/>
            <a:ext cx="165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OS reads sensors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6515225" y="2303450"/>
            <a:ext cx="165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Intel RAPL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Powerstat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PowerTOP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perf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Likwid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5" name="Google Shape;155;p16"/>
          <p:cNvCxnSpPr/>
          <p:nvPr/>
        </p:nvCxnSpPr>
        <p:spPr>
          <a:xfrm flipH="1" rot="10800000">
            <a:off x="5753775" y="3038000"/>
            <a:ext cx="5904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6"/>
          <p:cNvSpPr txBox="1"/>
          <p:nvPr/>
        </p:nvSpPr>
        <p:spPr>
          <a:xfrm>
            <a:off x="6148825" y="3861300"/>
            <a:ext cx="165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Software provides access to the measurements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Overview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 - WLCG</a:t>
            </a:r>
            <a:endParaRPr b="1" sz="3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7"/>
          <p:cNvSpPr txBox="1"/>
          <p:nvPr>
            <p:ph idx="2" type="body"/>
          </p:nvPr>
        </p:nvSpPr>
        <p:spPr>
          <a:xfrm>
            <a:off x="5515650" y="1800200"/>
            <a:ext cx="28092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global collaboration of around 170 computing centres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than 40 countries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distribute and analyse the ~200 Petabytes of data from Large Hadron Collider every year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-"/>
            </a:pPr>
            <a:r>
              <a:rPr lang="en"/>
              <a:t>More: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wlcg.web.cern.ch</a:t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425" y="3333175"/>
            <a:ext cx="2809150" cy="12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26" y="1990725"/>
            <a:ext cx="2943600" cy="16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8163" y="1764200"/>
            <a:ext cx="26574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Overview</a:t>
            </a:r>
            <a:r>
              <a:rPr b="1" lang="en" sz="3200">
                <a:latin typeface="Lexend"/>
                <a:ea typeface="Lexend"/>
                <a:cs typeface="Lexend"/>
                <a:sym typeface="Lexend"/>
              </a:rPr>
              <a:t> - WLCG Workload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375" y="3179250"/>
            <a:ext cx="2809150" cy="12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964250"/>
            <a:ext cx="1215000" cy="1215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425" y="1411125"/>
            <a:ext cx="1215000" cy="121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551650" y="3343300"/>
            <a:ext cx="254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Madgraph5_aMC@NLO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Madgraph4gpu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github.com/mg5amcnlo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github.com/madgraph5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18"/>
          <p:cNvCxnSpPr/>
          <p:nvPr/>
        </p:nvCxnSpPr>
        <p:spPr>
          <a:xfrm>
            <a:off x="2696075" y="2828150"/>
            <a:ext cx="870300" cy="515100"/>
          </a:xfrm>
          <a:prstGeom prst="curvedConnector3">
            <a:avLst>
              <a:gd fmla="val 374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6" name="Google Shape;176;p18"/>
          <p:cNvSpPr txBox="1"/>
          <p:nvPr/>
        </p:nvSpPr>
        <p:spPr>
          <a:xfrm>
            <a:off x="3053475" y="2688300"/>
            <a:ext cx="7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2878575" y="2626125"/>
            <a:ext cx="10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Production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375525" y="1411125"/>
            <a:ext cx="2268900" cy="78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HEP Benchmark Suite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8"/>
              </a:rPr>
              <a:t>gitlab.cern.ch/hep-benchmarks/hep-benchmark-suite</a:t>
            </a:r>
            <a:endParaRPr sz="600"/>
          </a:p>
        </p:txBody>
      </p:sp>
      <p:cxnSp>
        <p:nvCxnSpPr>
          <p:cNvPr id="179" name="Google Shape;179;p18"/>
          <p:cNvCxnSpPr>
            <a:stCxn id="178" idx="1"/>
            <a:endCxn id="171" idx="0"/>
          </p:cNvCxnSpPr>
          <p:nvPr/>
        </p:nvCxnSpPr>
        <p:spPr>
          <a:xfrm flipH="1">
            <a:off x="4970925" y="1803525"/>
            <a:ext cx="1404600" cy="13758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" name="Google Shape;180;p18"/>
          <p:cNvSpPr txBox="1"/>
          <p:nvPr/>
        </p:nvSpPr>
        <p:spPr>
          <a:xfrm>
            <a:off x="4444250" y="4394150"/>
            <a:ext cx="9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Hardware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6282375" y="2179725"/>
            <a:ext cx="245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Run workloads representative of the production applications running on WLCG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Enable performance studies on heterogeneous hardware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433425" y="1701550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Benchmarking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45225" y="233450"/>
            <a:ext cx="6444626" cy="46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HEPScore Benchmark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Replacement of proprietary HS06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Consists of several CPU-intensive workloads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Executes workload in containers (Singularity/Docker)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workload score is normalised to the score of the reference server, in order to make it a dimensionless factor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 code repository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HEPScore the HEP-specific benchmark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972" y="3536826"/>
            <a:ext cx="726135" cy="54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887" y="3499825"/>
            <a:ext cx="388800" cy="38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7" name="Google Shape;197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Challenges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8" name="Google Shape;198;p20"/>
          <p:cNvSpPr txBox="1"/>
          <p:nvPr>
            <p:ph idx="1" type="body"/>
          </p:nvPr>
        </p:nvSpPr>
        <p:spPr>
          <a:xfrm>
            <a:off x="819150" y="1990725"/>
            <a:ext cx="36861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Slow</a:t>
            </a:r>
            <a:r>
              <a:rPr lang="en" sz="1400"/>
              <a:t> computation</a:t>
            </a:r>
            <a:endParaRPr sz="1400"/>
          </a:p>
        </p:txBody>
      </p:sp>
      <p:sp>
        <p:nvSpPr>
          <p:cNvPr id="199" name="Google Shape;199;p20"/>
          <p:cNvSpPr txBox="1"/>
          <p:nvPr>
            <p:ph idx="2" type="body"/>
          </p:nvPr>
        </p:nvSpPr>
        <p:spPr>
          <a:xfrm>
            <a:off x="4638675" y="1990725"/>
            <a:ext cx="36861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Hardware</a:t>
            </a:r>
            <a:r>
              <a:rPr lang="en" sz="1400"/>
              <a:t> dependence - inability to parallelize tests, not obvious comparison between CPU and GPU</a:t>
            </a:r>
            <a:endParaRPr sz="1400"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819150" y="3038200"/>
            <a:ext cx="36861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Unsterility</a:t>
            </a:r>
            <a:r>
              <a:rPr lang="en" sz="1400"/>
              <a:t> of the environment</a:t>
            </a:r>
            <a:endParaRPr sz="1400"/>
          </a:p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4638675" y="3038200"/>
            <a:ext cx="36861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Limited use of </a:t>
            </a:r>
            <a:r>
              <a:rPr b="1" lang="en" sz="1400"/>
              <a:t>VM</a:t>
            </a:r>
            <a:r>
              <a:rPr lang="en" sz="1400"/>
              <a:t> due to lack of access to the physical CPU</a:t>
            </a:r>
            <a:endParaRPr sz="1400"/>
          </a:p>
        </p:txBody>
      </p:sp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675" y="2316725"/>
            <a:ext cx="3369053" cy="58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788" y="3499825"/>
            <a:ext cx="1134975" cy="11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663" y="3518638"/>
            <a:ext cx="351150" cy="3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9950" y="3696937"/>
            <a:ext cx="388750" cy="3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9150" y="3966313"/>
            <a:ext cx="388749" cy="3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1536276" y="3946975"/>
            <a:ext cx="476050" cy="232275"/>
          </a:xfrm>
          <a:custGeom>
            <a:rect b="b" l="l" r="r" t="t"/>
            <a:pathLst>
              <a:path extrusionOk="0" h="9291" w="19042">
                <a:moveTo>
                  <a:pt x="706" y="0"/>
                </a:moveTo>
                <a:cubicBezTo>
                  <a:pt x="861" y="1502"/>
                  <a:pt x="-1418" y="7925"/>
                  <a:pt x="1638" y="9013"/>
                </a:cubicBezTo>
                <a:cubicBezTo>
                  <a:pt x="4694" y="10101"/>
                  <a:pt x="16141" y="6941"/>
                  <a:pt x="19042" y="652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sp>
      <p:sp>
        <p:nvSpPr>
          <p:cNvPr id="208" name="Google Shape;208;p20"/>
          <p:cNvSpPr/>
          <p:nvPr/>
        </p:nvSpPr>
        <p:spPr>
          <a:xfrm>
            <a:off x="3058750" y="3518575"/>
            <a:ext cx="1056600" cy="35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HEPScore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2929150" y="3892600"/>
            <a:ext cx="479125" cy="207500"/>
          </a:xfrm>
          <a:custGeom>
            <a:rect b="b" l="l" r="r" t="t"/>
            <a:pathLst>
              <a:path extrusionOk="0" h="8300" w="19165">
                <a:moveTo>
                  <a:pt x="18647" y="0"/>
                </a:moveTo>
                <a:cubicBezTo>
                  <a:pt x="18440" y="1347"/>
                  <a:pt x="20512" y="7200"/>
                  <a:pt x="17404" y="8080"/>
                </a:cubicBezTo>
                <a:cubicBezTo>
                  <a:pt x="14296" y="8961"/>
                  <a:pt x="2901" y="5749"/>
                  <a:pt x="0" y="5283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210" name="Google Shape;21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5388" y="3619300"/>
            <a:ext cx="479124" cy="4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 rotWithShape="1">
          <a:blip r:embed="rId11">
            <a:alphaModFix/>
          </a:blip>
          <a:srcRect b="32664" l="29624" r="31127" t="0"/>
          <a:stretch/>
        </p:blipFill>
        <p:spPr>
          <a:xfrm>
            <a:off x="5352738" y="3870138"/>
            <a:ext cx="602124" cy="58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/>
          <p:nvPr/>
        </p:nvSpPr>
        <p:spPr>
          <a:xfrm>
            <a:off x="6054325" y="4085675"/>
            <a:ext cx="652800" cy="652800"/>
          </a:xfrm>
          <a:prstGeom prst="noSmoking">
            <a:avLst>
              <a:gd fmla="val 18750" name="adj"/>
            </a:avLst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3266" y="3566308"/>
            <a:ext cx="476051" cy="73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 rotWithShape="1">
          <a:blip r:embed="rId13">
            <a:alphaModFix/>
          </a:blip>
          <a:srcRect b="7062" l="6764" r="53068" t="6700"/>
          <a:stretch/>
        </p:blipFill>
        <p:spPr>
          <a:xfrm>
            <a:off x="7899337" y="4085674"/>
            <a:ext cx="652800" cy="6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Experiment workflow</a:t>
            </a:r>
            <a:endParaRPr/>
          </a:p>
        </p:txBody>
      </p:sp>
      <p:sp>
        <p:nvSpPr>
          <p:cNvPr id="220" name="Google Shape;220;p21"/>
          <p:cNvSpPr txBox="1"/>
          <p:nvPr>
            <p:ph idx="1" type="body"/>
          </p:nvPr>
        </p:nvSpPr>
        <p:spPr>
          <a:xfrm>
            <a:off x="819150" y="1686000"/>
            <a:ext cx="7505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Setup</a:t>
            </a:r>
            <a:r>
              <a:rPr lang="en"/>
              <a:t>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Stick to a single benchmark </a:t>
            </a:r>
            <a:r>
              <a:rPr lang="en"/>
              <a:t>task </a:t>
            </a:r>
            <a:r>
              <a:rPr lang="en"/>
              <a:t>(belle2-gen-sim-reco-bmk)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 locally (AMD Ryzen 5 5500U, 6 cores, 12 threads)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Linux, perf (power/energy-pkg), cpupower, docker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Workflow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Limit upper CPU frequency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Run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perf</a:t>
            </a:r>
            <a:r>
              <a:rPr lang="en"/>
              <a:t> and benchmark workload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200"/>
              </a:spcAft>
              <a:buSzPts val="1300"/>
              <a:buAutoNum type="arabicPeriod"/>
            </a:pPr>
            <a:r>
              <a:rPr lang="en"/>
              <a:t>Save results</a:t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193300" y="3607375"/>
            <a:ext cx="691500" cy="427325"/>
          </a:xfrm>
          <a:custGeom>
            <a:rect b="b" l="l" r="r" t="t"/>
            <a:pathLst>
              <a:path extrusionOk="0" h="17093" w="27660">
                <a:moveTo>
                  <a:pt x="0" y="17093"/>
                </a:moveTo>
                <a:lnTo>
                  <a:pt x="27660" y="17093"/>
                </a:lnTo>
                <a:lnTo>
                  <a:pt x="27660" y="0"/>
                </a:lnTo>
                <a:lnTo>
                  <a:pt x="1554" y="0"/>
                </a:lnTo>
                <a:lnTo>
                  <a:pt x="1554" y="5594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2" name="Google Shape;222;p21"/>
          <p:cNvSpPr txBox="1"/>
          <p:nvPr/>
        </p:nvSpPr>
        <p:spPr>
          <a:xfrm>
            <a:off x="3931425" y="3644025"/>
            <a:ext cx="121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Repeat few times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1911325" y="3079050"/>
            <a:ext cx="3473025" cy="1320825"/>
          </a:xfrm>
          <a:custGeom>
            <a:rect b="b" l="l" r="r" t="t"/>
            <a:pathLst>
              <a:path extrusionOk="0" h="52833" w="138921">
                <a:moveTo>
                  <a:pt x="0" y="52833"/>
                </a:moveTo>
                <a:lnTo>
                  <a:pt x="138921" y="52833"/>
                </a:lnTo>
                <a:lnTo>
                  <a:pt x="138921" y="0"/>
                </a:lnTo>
                <a:lnTo>
                  <a:pt x="2176" y="0"/>
                </a:lnTo>
                <a:lnTo>
                  <a:pt x="2176" y="8702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4" name="Google Shape;224;p21"/>
          <p:cNvSpPr txBox="1"/>
          <p:nvPr/>
        </p:nvSpPr>
        <p:spPr>
          <a:xfrm>
            <a:off x="5384350" y="3562475"/>
            <a:ext cx="22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For each available cpu frequency (1.4 GHz, 1.7 GHz, 2.1 GHz)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